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9" r:id="rId12"/>
    <p:sldId id="270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>
        <p:scale>
          <a:sx n="60" d="100"/>
          <a:sy n="60" d="100"/>
        </p:scale>
        <p:origin x="-147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6B8DC6-C491-4D9F-A90A-5AE8DDC7A88F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3293AB-E1CC-4BCF-9749-64E9C24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DC1B7B-4704-4D43-A540-8F441030C6A1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2E0B10-EBB8-4173-B0AF-3D9D9CF2A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0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E0B10-EBB8-4173-B0AF-3D9D9CF2AD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0E66-742A-4899-839E-52A91419327B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D261E-A256-44C8-AD1B-356642B6A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Ligand</a:t>
            </a:r>
            <a:r>
              <a:rPr lang="en-US" dirty="0" smtClean="0"/>
              <a:t> Substitution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kinetics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Ligand</a:t>
            </a:r>
            <a:r>
              <a:rPr lang="en-US" sz="3200" dirty="0" smtClean="0"/>
              <a:t> Substitution at D</a:t>
            </a:r>
            <a:r>
              <a:rPr lang="en-US" sz="3200" baseline="-25000" dirty="0" smtClean="0"/>
              <a:t>4h</a:t>
            </a:r>
            <a:r>
              <a:rPr lang="en-US" sz="3200" dirty="0" smtClean="0"/>
              <a:t> </a:t>
            </a:r>
            <a:r>
              <a:rPr lang="en-US" sz="3200" dirty="0"/>
              <a:t>C</a:t>
            </a:r>
            <a:r>
              <a:rPr lang="en-US" sz="3200" dirty="0" smtClean="0"/>
              <a:t>enters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066800"/>
            <a:ext cx="5886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Common elements that make 4-coordinate complexes:</a:t>
            </a:r>
          </a:p>
          <a:p>
            <a:pPr algn="ctr"/>
            <a:r>
              <a:rPr lang="en-US" sz="2000" dirty="0" err="1" smtClean="0"/>
              <a:t>Mn</a:t>
            </a:r>
            <a:r>
              <a:rPr lang="en-US" sz="2000" dirty="0" smtClean="0"/>
              <a:t>, Ni, Cu, </a:t>
            </a:r>
            <a:r>
              <a:rPr lang="en-US" sz="2000" dirty="0" err="1" smtClean="0"/>
              <a:t>Rh</a:t>
            </a:r>
            <a:r>
              <a:rPr lang="en-US" sz="2000" dirty="0" smtClean="0"/>
              <a:t>, Pd, Pt, </a:t>
            </a:r>
            <a:r>
              <a:rPr lang="en-US" sz="2000" dirty="0" err="1" smtClean="0"/>
              <a:t>Ir</a:t>
            </a:r>
            <a:r>
              <a:rPr lang="en-US" sz="2000" dirty="0" smtClean="0"/>
              <a:t>, Pt, Au, Ag, </a:t>
            </a:r>
            <a:r>
              <a:rPr lang="en-US" sz="2000" dirty="0" err="1" smtClean="0"/>
              <a:t>Cl</a:t>
            </a:r>
            <a:r>
              <a:rPr lang="en-US" sz="2000" dirty="0" smtClean="0"/>
              <a:t>, Br, I, </a:t>
            </a:r>
            <a:r>
              <a:rPr lang="en-US" sz="2000" dirty="0" err="1" smtClean="0"/>
              <a:t>Xe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057400"/>
            <a:ext cx="592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particular: Ni(II), </a:t>
            </a:r>
            <a:r>
              <a:rPr lang="en-US" dirty="0" err="1" smtClean="0"/>
              <a:t>Rh</a:t>
            </a:r>
            <a:r>
              <a:rPr lang="en-US" dirty="0" smtClean="0"/>
              <a:t>(I), Pd(II), </a:t>
            </a:r>
            <a:r>
              <a:rPr lang="en-US" dirty="0" err="1" smtClean="0"/>
              <a:t>Ir</a:t>
            </a:r>
            <a:r>
              <a:rPr lang="en-US" dirty="0" smtClean="0"/>
              <a:t>(I), Pt(II), Au(III) , d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configs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27432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dirty="0" smtClean="0"/>
              <a:t>X   + 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000" y="29718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0600" y="27432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+  </a:t>
            </a:r>
            <a:r>
              <a:rPr lang="en-US" b="1" dirty="0" smtClean="0"/>
              <a:t>X</a:t>
            </a: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86000" y="3429000"/>
          <a:ext cx="43211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2260440" imgH="393480" progId="Equation.3">
                  <p:embed/>
                </p:oleObj>
              </mc:Choice>
              <mc:Fallback>
                <p:oleObj name="Equation" r:id="rId3" imgW="22604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43211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57400" y="4267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second order kinetics depends on the nature of both the leaving group X and the entering group 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5562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Steric</a:t>
            </a:r>
            <a:r>
              <a:rPr lang="en-US" dirty="0" smtClean="0"/>
              <a:t> crowding slows down the reaction:  Evidence for an </a:t>
            </a:r>
            <a:r>
              <a:rPr lang="en-US" b="1" dirty="0" smtClean="0"/>
              <a:t>associative mechanism.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Mechanism for Square Planar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 Substitution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dirty="0" smtClean="0"/>
              <a:t>X   + 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62400" y="12954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1066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+  </a:t>
            </a:r>
            <a:r>
              <a:rPr lang="en-US" b="1" dirty="0" smtClean="0"/>
              <a:t>X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16002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square planar:  </a:t>
            </a:r>
            <a:r>
              <a:rPr lang="en-US" b="1" dirty="0" smtClean="0"/>
              <a:t>BOTH bond-breaking and bond making are important in the </a:t>
            </a:r>
            <a:r>
              <a:rPr lang="en-US" dirty="0" smtClean="0"/>
              <a:t>reaction mechanism (i.e. an associative mechanism).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34375" r="23865" b="25000"/>
          <a:stretch>
            <a:fillRect/>
          </a:stretch>
        </p:blipFill>
        <p:spPr bwMode="auto">
          <a:xfrm>
            <a:off x="990600" y="2438400"/>
            <a:ext cx="655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" y="55626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Stereospecific</a:t>
            </a:r>
            <a:r>
              <a:rPr lang="en-US" b="1" dirty="0" smtClean="0"/>
              <a:t> – X (leaving group) is trans to L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so is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b="1" dirty="0" smtClean="0"/>
              <a:t> (entering group)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Mechanism for Square Planar </a:t>
            </a:r>
            <a:r>
              <a:rPr lang="en-US" sz="2800" dirty="0" err="1" smtClean="0"/>
              <a:t>Ligand</a:t>
            </a:r>
            <a:r>
              <a:rPr lang="en-US" sz="2800" dirty="0" smtClean="0"/>
              <a:t> Substitution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dirty="0" smtClean="0"/>
              <a:t>X   + 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62400" y="12954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1066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+  </a:t>
            </a:r>
            <a:r>
              <a:rPr lang="en-US" b="1" dirty="0" smtClean="0"/>
              <a:t>X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5800" y="54102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Initial attack by the entering group at a square planar Pt(II) centre is </a:t>
            </a:r>
            <a:r>
              <a:rPr lang="en-US" b="1" dirty="0" smtClean="0"/>
              <a:t>from above or below the plane.   </a:t>
            </a:r>
            <a:r>
              <a:rPr lang="en-US" dirty="0" err="1" smtClean="0"/>
              <a:t>Nucleophile</a:t>
            </a:r>
            <a:r>
              <a:rPr lang="en-US" b="1" dirty="0" smtClean="0">
                <a:solidFill>
                  <a:srgbClr val="FF0000"/>
                </a:solidFill>
              </a:rPr>
              <a:t> Y </a:t>
            </a:r>
            <a:r>
              <a:rPr lang="en-US" dirty="0" smtClean="0"/>
              <a:t>then coordinates to give </a:t>
            </a:r>
            <a:r>
              <a:rPr lang="en-US" b="1" dirty="0" smtClean="0"/>
              <a:t>a </a:t>
            </a:r>
            <a:r>
              <a:rPr lang="en-US" b="1" dirty="0" err="1" smtClean="0"/>
              <a:t>trigonal</a:t>
            </a:r>
            <a:r>
              <a:rPr lang="en-US" b="1" dirty="0" smtClean="0"/>
              <a:t> </a:t>
            </a:r>
            <a:r>
              <a:rPr lang="en-US" b="1" dirty="0" err="1" smtClean="0"/>
              <a:t>bipyramidal</a:t>
            </a:r>
            <a:r>
              <a:rPr lang="en-US" b="1" dirty="0" smtClean="0"/>
              <a:t> intermediate </a:t>
            </a:r>
            <a:r>
              <a:rPr lang="en-US" dirty="0" smtClean="0"/>
              <a:t>species which loses X with </a:t>
            </a:r>
            <a:r>
              <a:rPr lang="en-US" b="1" dirty="0" smtClean="0"/>
              <a:t>retention of stereochemistry)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9792" r="22108" b="29167"/>
          <a:stretch>
            <a:fillRect/>
          </a:stretch>
        </p:blipFill>
        <p:spPr bwMode="auto">
          <a:xfrm>
            <a:off x="1219200" y="1447800"/>
            <a:ext cx="670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Associative Mechanism at D</a:t>
            </a:r>
            <a:r>
              <a:rPr lang="en-US" sz="3200" baseline="-25000" dirty="0" smtClean="0"/>
              <a:t>4h</a:t>
            </a:r>
            <a:r>
              <a:rPr lang="en-US" sz="3200" dirty="0" smtClean="0"/>
              <a:t> </a:t>
            </a:r>
            <a:r>
              <a:rPr lang="en-US" sz="3200" dirty="0"/>
              <a:t>C</a:t>
            </a:r>
            <a:r>
              <a:rPr lang="en-US" sz="3200" dirty="0" smtClean="0"/>
              <a:t>enters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dirty="0" smtClean="0"/>
              <a:t>X   + 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962400" y="12954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1066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  +  </a:t>
            </a:r>
            <a:r>
              <a:rPr lang="en-US" b="1" dirty="0" smtClean="0"/>
              <a:t>X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22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[PtCl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  <a:r>
              <a:rPr lang="en-US" baseline="30000" dirty="0" smtClean="0"/>
              <a:t>2-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FF0000"/>
                </a:solidFill>
              </a:rPr>
              <a:t>NH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                     [PtCl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NH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)]</a:t>
            </a:r>
            <a:r>
              <a:rPr lang="en-US" baseline="30000" dirty="0" smtClean="0"/>
              <a:t>-</a:t>
            </a:r>
            <a:r>
              <a:rPr lang="en-US" dirty="0" smtClean="0"/>
              <a:t> +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8600" y="17526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qplmov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095500"/>
            <a:ext cx="2524125" cy="4762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2133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incoming </a:t>
            </a:r>
            <a:r>
              <a:rPr lang="en-US" dirty="0" err="1" smtClean="0"/>
              <a:t>ligand</a:t>
            </a:r>
            <a:r>
              <a:rPr lang="en-US" dirty="0" smtClean="0"/>
              <a:t> (colored blue) approaches a vacant axial site of the </a:t>
            </a:r>
            <a:r>
              <a:rPr lang="en-US" dirty="0" err="1" smtClean="0"/>
              <a:t>squareplanar</a:t>
            </a:r>
            <a:r>
              <a:rPr lang="en-US" dirty="0" smtClean="0"/>
              <a:t> complex to form a square pyramidal intermediate (or transition state).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3505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Intramolecular rearrangement via a </a:t>
            </a:r>
            <a:r>
              <a:rPr lang="pt-BR" b="1" dirty="0" smtClean="0"/>
              <a:t>trigonal</a:t>
            </a:r>
          </a:p>
          <a:p>
            <a:r>
              <a:rPr lang="en-US" b="1" dirty="0" err="1" smtClean="0"/>
              <a:t>bipyramid</a:t>
            </a:r>
            <a:r>
              <a:rPr lang="en-US" b="1" dirty="0" smtClean="0"/>
              <a:t> </a:t>
            </a:r>
            <a:r>
              <a:rPr lang="en-US" dirty="0" smtClean="0"/>
              <a:t>generates a different </a:t>
            </a:r>
            <a:r>
              <a:rPr lang="en-US" b="1" dirty="0" smtClean="0"/>
              <a:t>square</a:t>
            </a:r>
          </a:p>
          <a:p>
            <a:r>
              <a:rPr lang="en-US" b="1" dirty="0" smtClean="0"/>
              <a:t>pyramida</a:t>
            </a:r>
            <a:r>
              <a:rPr lang="en-US" dirty="0" smtClean="0"/>
              <a:t>l structure with the incoming </a:t>
            </a:r>
            <a:r>
              <a:rPr lang="en-US" dirty="0" err="1" smtClean="0"/>
              <a:t>ligand</a:t>
            </a:r>
            <a:endParaRPr lang="en-US" dirty="0" smtClean="0"/>
          </a:p>
          <a:p>
            <a:r>
              <a:rPr lang="en-US" dirty="0" smtClean="0"/>
              <a:t>now in the basal plane. (This motion is closely</a:t>
            </a:r>
          </a:p>
          <a:p>
            <a:r>
              <a:rPr lang="en-US" dirty="0" smtClean="0"/>
              <a:t>related to </a:t>
            </a:r>
            <a:r>
              <a:rPr lang="en-US" b="1" dirty="0" smtClean="0"/>
              <a:t>Berry </a:t>
            </a:r>
            <a:r>
              <a:rPr lang="en-US" b="1" dirty="0" err="1" smtClean="0"/>
              <a:t>Pseudorotation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reaction is completed by the leaving</a:t>
            </a:r>
          </a:p>
          <a:p>
            <a:r>
              <a:rPr lang="en-US" dirty="0" smtClean="0"/>
              <a:t>group departing from an axial site with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stereochemistry being  retained during the substitution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Berry </a:t>
            </a:r>
            <a:r>
              <a:rPr lang="en-US" sz="3200" dirty="0" err="1" smtClean="0"/>
              <a:t>pseudorotation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38200" y="7620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Occurs in, for example, Fe(CO)</a:t>
            </a:r>
            <a:r>
              <a:rPr lang="en-US" baseline="-25000" dirty="0" smtClean="0"/>
              <a:t>5</a:t>
            </a:r>
            <a:r>
              <a:rPr lang="en-US" dirty="0" smtClean="0"/>
              <a:t>, for which </a:t>
            </a:r>
            <a:r>
              <a:rPr lang="en-US" baseline="30000" dirty="0" smtClean="0"/>
              <a:t>13</a:t>
            </a:r>
            <a:r>
              <a:rPr lang="en-US" dirty="0" smtClean="0"/>
              <a:t>C NMR spectroscopy cannot</a:t>
            </a:r>
          </a:p>
          <a:p>
            <a:r>
              <a:rPr lang="en-US" dirty="0" smtClean="0"/>
              <a:t>distinguish axial and equatorial CO environments, due to the rapid interchange.</a:t>
            </a:r>
          </a:p>
          <a:p>
            <a:r>
              <a:rPr lang="en-US" dirty="0" smtClean="0"/>
              <a:t>The same process can occur in main group compounds like PF</a:t>
            </a:r>
            <a:r>
              <a:rPr lang="en-US" baseline="-25000" dirty="0" smtClean="0"/>
              <a:t>5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" name="Picture 12" descr="bprmov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1428750" cy="17716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" y="51816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trigonal</a:t>
            </a:r>
            <a:r>
              <a:rPr lang="en-US" dirty="0" smtClean="0"/>
              <a:t> </a:t>
            </a:r>
            <a:r>
              <a:rPr lang="en-US" dirty="0" err="1" smtClean="0"/>
              <a:t>bipyramidal</a:t>
            </a:r>
            <a:r>
              <a:rPr lang="en-US" dirty="0" smtClean="0"/>
              <a:t> molecule ML</a:t>
            </a:r>
            <a:r>
              <a:rPr lang="en-US" baseline="-25000" dirty="0" smtClean="0"/>
              <a:t>5</a:t>
            </a:r>
            <a:r>
              <a:rPr lang="en-US" dirty="0" smtClean="0"/>
              <a:t> undergoing Berry </a:t>
            </a:r>
            <a:r>
              <a:rPr lang="en-US" dirty="0" err="1" smtClean="0"/>
              <a:t>pseudorotation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Square Planar Substitution Reactions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112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29167" r="29722" b="44791"/>
          <a:stretch>
            <a:fillRect/>
          </a:stretch>
        </p:blipFill>
        <p:spPr bwMode="auto">
          <a:xfrm>
            <a:off x="1066800" y="1752600"/>
            <a:ext cx="64861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3810000"/>
            <a:ext cx="61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Factors Which Affect The Rate Of Substitution</a:t>
            </a:r>
          </a:p>
          <a:p>
            <a:endParaRPr lang="en-US" b="1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). Role of the entering group</a:t>
            </a:r>
          </a:p>
          <a:p>
            <a:endParaRPr lang="en-US" dirty="0" smtClean="0"/>
          </a:p>
          <a:p>
            <a:r>
              <a:rPr lang="en-US" dirty="0" smtClean="0"/>
              <a:t>ii). Role of The leaving group</a:t>
            </a:r>
          </a:p>
          <a:p>
            <a:endParaRPr lang="en-US" dirty="0" smtClean="0"/>
          </a:p>
          <a:p>
            <a:r>
              <a:rPr lang="en-US" dirty="0" smtClean="0"/>
              <a:t>iii). Nature of the other </a:t>
            </a:r>
            <a:r>
              <a:rPr lang="en-US" dirty="0" err="1" smtClean="0"/>
              <a:t>ligands</a:t>
            </a:r>
            <a:r>
              <a:rPr lang="en-US" dirty="0" smtClean="0"/>
              <a:t> in the complex</a:t>
            </a:r>
          </a:p>
          <a:p>
            <a:endParaRPr lang="en-US" dirty="0" smtClean="0"/>
          </a:p>
          <a:p>
            <a:r>
              <a:rPr lang="en-US" dirty="0" smtClean="0"/>
              <a:t>iv). Effect of the metal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). Role of the Entering Group</a:t>
            </a:r>
          </a:p>
          <a:p>
            <a:endParaRPr lang="en-US" b="1" dirty="0" smtClean="0"/>
          </a:p>
          <a:p>
            <a:r>
              <a:rPr lang="en-US" dirty="0" smtClean="0">
                <a:sym typeface="Symbol"/>
              </a:rPr>
              <a:t> </a:t>
            </a:r>
            <a:r>
              <a:rPr lang="en-US" dirty="0" smtClean="0"/>
              <a:t>The rate of substitution is proportional to the </a:t>
            </a:r>
            <a:r>
              <a:rPr lang="en-US" dirty="0" err="1" smtClean="0"/>
              <a:t>nucleophilicity</a:t>
            </a:r>
            <a:r>
              <a:rPr lang="en-US" dirty="0" smtClean="0"/>
              <a:t> of entering group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</a:t>
            </a:r>
            <a:r>
              <a:rPr lang="en-US" dirty="0" smtClean="0"/>
              <a:t>  i.e. for most reactions of Pt(II), the rate constant increases in the order:</a:t>
            </a:r>
          </a:p>
          <a:p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&lt;</a:t>
            </a:r>
            <a:r>
              <a:rPr lang="pl-PL" dirty="0" smtClean="0"/>
              <a:t>NH</a:t>
            </a:r>
            <a:r>
              <a:rPr lang="pl-PL" baseline="-25000" dirty="0" smtClean="0"/>
              <a:t>3</a:t>
            </a:r>
            <a:r>
              <a:rPr lang="pl-PL" dirty="0" smtClean="0"/>
              <a:t> = py &lt; Br</a:t>
            </a:r>
            <a:r>
              <a:rPr lang="pl-PL" baseline="30000" dirty="0" smtClean="0"/>
              <a:t>-</a:t>
            </a:r>
            <a:r>
              <a:rPr lang="pl-PL" dirty="0" smtClean="0"/>
              <a:t> &lt; I</a:t>
            </a:r>
            <a:r>
              <a:rPr lang="pl-PL" baseline="30000" dirty="0" smtClean="0"/>
              <a:t>-</a:t>
            </a:r>
            <a:r>
              <a:rPr lang="pl-PL" dirty="0" smtClean="0"/>
              <a:t> &lt; CN</a:t>
            </a:r>
            <a:r>
              <a:rPr lang="pl-PL" baseline="30000" dirty="0" smtClean="0"/>
              <a:t>-</a:t>
            </a:r>
            <a:endParaRPr lang="en-US" baseline="30000" dirty="0" smtClean="0"/>
          </a:p>
          <a:p>
            <a:endParaRPr lang="pl-PL" dirty="0" smtClean="0"/>
          </a:p>
          <a:p>
            <a:r>
              <a:rPr lang="en-US" dirty="0" smtClean="0">
                <a:sym typeface="Symbol"/>
              </a:rPr>
              <a:t></a:t>
            </a:r>
            <a:r>
              <a:rPr lang="en-US" dirty="0" smtClean="0"/>
              <a:t>  The ordering is consistent with </a:t>
            </a:r>
            <a:r>
              <a:rPr lang="en-US" b="1" dirty="0" smtClean="0"/>
              <a:t>Pt(II) being a soft metal center.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8194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ii). The Role Of The Leaving Group</a:t>
            </a:r>
          </a:p>
          <a:p>
            <a:endParaRPr lang="en-US" b="1" dirty="0" smtClean="0"/>
          </a:p>
          <a:p>
            <a:r>
              <a:rPr lang="de-DE" dirty="0" smtClean="0"/>
              <a:t>[Pt(dien)X]</a:t>
            </a:r>
            <a:r>
              <a:rPr lang="de-DE" baseline="30000" dirty="0" smtClean="0"/>
              <a:t>+</a:t>
            </a:r>
            <a:r>
              <a:rPr lang="de-DE" dirty="0" smtClean="0"/>
              <a:t> + py 		[Pt(dien)(py)]</a:t>
            </a:r>
            <a:r>
              <a:rPr lang="de-DE" baseline="30000" dirty="0" smtClean="0"/>
              <a:t>+</a:t>
            </a:r>
            <a:r>
              <a:rPr lang="de-DE" dirty="0" smtClean="0"/>
              <a:t> + X</a:t>
            </a:r>
            <a:r>
              <a:rPr lang="de-DE" baseline="30000" dirty="0" smtClean="0"/>
              <a:t>-</a:t>
            </a:r>
          </a:p>
          <a:p>
            <a:endParaRPr lang="de-DE" baseline="30000" dirty="0" smtClean="0"/>
          </a:p>
          <a:p>
            <a:r>
              <a:rPr lang="en-US" dirty="0" smtClean="0"/>
              <a:t>In H</a:t>
            </a:r>
            <a:r>
              <a:rPr lang="en-US" baseline="-25000" dirty="0" smtClean="0"/>
              <a:t>2</a:t>
            </a:r>
            <a:r>
              <a:rPr lang="en-US" dirty="0" smtClean="0"/>
              <a:t>O at 25</a:t>
            </a:r>
            <a:r>
              <a:rPr lang="en-US" baseline="30000" dirty="0" smtClean="0"/>
              <a:t>o</a:t>
            </a:r>
            <a:r>
              <a:rPr lang="en-US" dirty="0" smtClean="0"/>
              <a:t>C  the sequence of </a:t>
            </a:r>
            <a:r>
              <a:rPr lang="en-US" dirty="0" err="1" smtClean="0"/>
              <a:t>lability</a:t>
            </a:r>
            <a:r>
              <a:rPr lang="en-US" dirty="0" smtClean="0"/>
              <a:t> is: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 &gt; Cl</a:t>
            </a:r>
            <a:r>
              <a:rPr lang="pt-BR" baseline="30000" dirty="0" smtClean="0"/>
              <a:t>-</a:t>
            </a:r>
            <a:r>
              <a:rPr lang="pt-BR" dirty="0" smtClean="0"/>
              <a:t> &gt;Br </a:t>
            </a:r>
            <a:r>
              <a:rPr lang="pt-BR" baseline="30000" dirty="0" smtClean="0"/>
              <a:t>- </a:t>
            </a:r>
            <a:r>
              <a:rPr lang="pt-BR" dirty="0" smtClean="0"/>
              <a:t>&gt; I</a:t>
            </a:r>
            <a:r>
              <a:rPr lang="pt-BR" baseline="30000" dirty="0" smtClean="0"/>
              <a:t>-</a:t>
            </a:r>
            <a:r>
              <a:rPr lang="pt-BR" dirty="0" smtClean="0"/>
              <a:t> &gt; N</a:t>
            </a:r>
            <a:r>
              <a:rPr lang="pt-BR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&gt; SCN</a:t>
            </a:r>
            <a:r>
              <a:rPr lang="en-US" baseline="30000" dirty="0" smtClean="0"/>
              <a:t>-</a:t>
            </a:r>
            <a:r>
              <a:rPr lang="en-US" dirty="0" smtClean="0"/>
              <a:t> &gt; 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&gt; CN</a:t>
            </a:r>
            <a:r>
              <a:rPr lang="en-US" baseline="30000" dirty="0" smtClean="0"/>
              <a:t>-</a:t>
            </a:r>
          </a:p>
          <a:p>
            <a:endParaRPr lang="en-US" b="1" dirty="0" smtClean="0"/>
          </a:p>
          <a:p>
            <a:r>
              <a:rPr lang="en-US" dirty="0" smtClean="0"/>
              <a:t>a spread of over 10</a:t>
            </a:r>
            <a:r>
              <a:rPr lang="en-US" baseline="30000" dirty="0" smtClean="0"/>
              <a:t>6</a:t>
            </a:r>
            <a:r>
              <a:rPr lang="en-US" dirty="0" smtClean="0"/>
              <a:t> in rate across series.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37338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1713" t="40625" r="46120" b="34375"/>
          <a:stretch>
            <a:fillRect/>
          </a:stretch>
        </p:blipFill>
        <p:spPr bwMode="auto">
          <a:xfrm>
            <a:off x="1447800" y="4876800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iii). The Nature of other </a:t>
            </a:r>
            <a:r>
              <a:rPr lang="en-US" b="1" dirty="0" err="1" smtClean="0"/>
              <a:t>Ligands</a:t>
            </a:r>
            <a:r>
              <a:rPr lang="en-US" b="1" dirty="0" smtClean="0"/>
              <a:t> in the Complex</a:t>
            </a:r>
          </a:p>
          <a:p>
            <a:endParaRPr lang="en-US" b="1" dirty="0" smtClean="0"/>
          </a:p>
          <a:p>
            <a:r>
              <a:rPr lang="en-US" b="1" dirty="0" smtClean="0"/>
              <a:t>3. The </a:t>
            </a:r>
            <a:r>
              <a:rPr lang="en-US" b="1" i="1" dirty="0" smtClean="0"/>
              <a:t>trans</a:t>
            </a:r>
            <a:r>
              <a:rPr lang="en-US" b="1" dirty="0" smtClean="0"/>
              <a:t> effect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     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trans</a:t>
            </a:r>
            <a:r>
              <a:rPr lang="en-US" b="1" dirty="0" smtClean="0"/>
              <a:t> effect is best defined as the effect of a coordinated </a:t>
            </a:r>
            <a:r>
              <a:rPr lang="en-US" b="1" dirty="0" err="1" smtClean="0"/>
              <a:t>ligand</a:t>
            </a:r>
            <a:r>
              <a:rPr lang="en-US" b="1" dirty="0" smtClean="0"/>
              <a:t> upon the</a:t>
            </a:r>
          </a:p>
          <a:p>
            <a:r>
              <a:rPr lang="en-US" dirty="0" smtClean="0"/>
              <a:t>rate of substitution of </a:t>
            </a:r>
            <a:r>
              <a:rPr lang="en-US" dirty="0" err="1" smtClean="0"/>
              <a:t>ligands</a:t>
            </a:r>
            <a:r>
              <a:rPr lang="en-US" dirty="0" smtClean="0"/>
              <a:t> opposite to it.</a:t>
            </a:r>
          </a:p>
          <a:p>
            <a:endParaRPr lang="en-US" dirty="0" smtClean="0"/>
          </a:p>
          <a:p>
            <a:r>
              <a:rPr lang="en-US" b="1" dirty="0" smtClean="0"/>
              <a:t>Or The ability of a </a:t>
            </a:r>
            <a:r>
              <a:rPr lang="en-US" b="1" dirty="0" err="1" smtClean="0"/>
              <a:t>ligand</a:t>
            </a:r>
            <a:r>
              <a:rPr lang="en-US" b="1" dirty="0" smtClean="0"/>
              <a:t> in a square planar complex to direct the replacement if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ligand</a:t>
            </a:r>
            <a:r>
              <a:rPr lang="en-US" dirty="0" smtClean="0"/>
              <a:t> </a:t>
            </a:r>
            <a:r>
              <a:rPr lang="en-US" i="1" dirty="0" smtClean="0"/>
              <a:t>trans</a:t>
            </a:r>
            <a:r>
              <a:rPr lang="en-US" dirty="0" smtClean="0"/>
              <a:t> to it.</a:t>
            </a:r>
          </a:p>
          <a:p>
            <a:endParaRPr lang="en-US" dirty="0" smtClean="0"/>
          </a:p>
          <a:p>
            <a:r>
              <a:rPr lang="en-US" dirty="0" smtClean="0"/>
              <a:t> The </a:t>
            </a:r>
            <a:r>
              <a:rPr lang="en-US" i="1" dirty="0" smtClean="0"/>
              <a:t>trans</a:t>
            </a:r>
            <a:r>
              <a:rPr lang="en-US" dirty="0" smtClean="0"/>
              <a:t> effect is given as the following series: 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CN</a:t>
            </a:r>
            <a:r>
              <a:rPr lang="en-US" b="1" baseline="30000" dirty="0" smtClean="0"/>
              <a:t>-</a:t>
            </a:r>
            <a:r>
              <a:rPr lang="en-US" b="1" dirty="0" smtClean="0"/>
              <a:t> &gt; NO</a:t>
            </a:r>
            <a:r>
              <a:rPr lang="en-US" b="1" baseline="-25000" dirty="0" smtClean="0"/>
              <a:t>2</a:t>
            </a:r>
            <a:r>
              <a:rPr lang="pt-BR" b="1" baseline="30000" dirty="0" smtClean="0"/>
              <a:t>- </a:t>
            </a:r>
            <a:r>
              <a:rPr lang="pt-BR" b="1" dirty="0" smtClean="0"/>
              <a:t>&gt; I- = SCN</a:t>
            </a:r>
            <a:r>
              <a:rPr lang="pt-BR" b="1" baseline="30000" dirty="0" smtClean="0"/>
              <a:t>-</a:t>
            </a:r>
            <a:r>
              <a:rPr lang="pt-BR" b="1" dirty="0" smtClean="0"/>
              <a:t> &gt; Br</a:t>
            </a:r>
            <a:r>
              <a:rPr lang="pt-BR" b="1" baseline="30000" dirty="0" smtClean="0"/>
              <a:t>- </a:t>
            </a:r>
            <a:r>
              <a:rPr lang="pt-BR" b="1" dirty="0" smtClean="0"/>
              <a:t>&gt; Cl</a:t>
            </a:r>
            <a:r>
              <a:rPr lang="pt-BR" b="1" baseline="30000" dirty="0" smtClean="0"/>
              <a:t>-</a:t>
            </a:r>
            <a:r>
              <a:rPr lang="pt-BR" b="1" dirty="0" smtClean="0"/>
              <a:t> &gt; py &gt; NH</a:t>
            </a:r>
            <a:r>
              <a:rPr lang="pt-BR" b="1" baseline="-25000" dirty="0" smtClean="0"/>
              <a:t>3</a:t>
            </a:r>
            <a:r>
              <a:rPr lang="pt-BR" b="1" dirty="0" smtClean="0"/>
              <a:t> &gt; H</a:t>
            </a:r>
            <a:r>
              <a:rPr lang="pt-BR" b="1" baseline="-25000" dirty="0" smtClean="0"/>
              <a:t>2</a:t>
            </a:r>
            <a:r>
              <a:rPr lang="pt-BR" b="1" dirty="0" smtClean="0"/>
              <a:t>O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34375" r="20351" b="39583"/>
          <a:stretch>
            <a:fillRect/>
          </a:stretch>
        </p:blipFill>
        <p:spPr bwMode="auto">
          <a:xfrm>
            <a:off x="457200" y="14478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3. The </a:t>
            </a:r>
            <a:r>
              <a:rPr lang="en-US" b="1" i="1" dirty="0" smtClean="0"/>
              <a:t>trans</a:t>
            </a:r>
            <a:r>
              <a:rPr lang="en-US" b="1" dirty="0" smtClean="0"/>
              <a:t> effect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    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34375" r="20351" b="37500"/>
          <a:stretch>
            <a:fillRect/>
          </a:stretch>
        </p:blipFill>
        <p:spPr bwMode="auto">
          <a:xfrm>
            <a:off x="381000" y="762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18750" r="14861" b="22917"/>
          <a:stretch>
            <a:fillRect/>
          </a:stretch>
        </p:blipFill>
        <p:spPr bwMode="auto">
          <a:xfrm>
            <a:off x="228600" y="2590800"/>
            <a:ext cx="891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Depends on order in which the reagents are added as to which geometric isomer</a:t>
            </a:r>
          </a:p>
          <a:p>
            <a:r>
              <a:rPr lang="en-US" dirty="0" smtClean="0"/>
              <a:t>is formed so has uses for devising synthesis of Pt(II) complexes.</a:t>
            </a:r>
          </a:p>
          <a:p>
            <a:endParaRPr lang="en-US" dirty="0" smtClean="0"/>
          </a:p>
          <a:p>
            <a:r>
              <a:rPr lang="en-US" dirty="0" smtClean="0"/>
              <a:t>e.g. consider the preparation of </a:t>
            </a:r>
            <a:r>
              <a:rPr lang="en-US" i="1" dirty="0" err="1" smtClean="0"/>
              <a:t>cis</a:t>
            </a:r>
            <a:r>
              <a:rPr lang="en-US" dirty="0" smtClean="0"/>
              <a:t> and </a:t>
            </a:r>
            <a:r>
              <a:rPr lang="en-US" i="1" dirty="0" smtClean="0"/>
              <a:t>trans</a:t>
            </a:r>
            <a:r>
              <a:rPr lang="en-US" dirty="0" smtClean="0"/>
              <a:t> PtCl</a:t>
            </a:r>
            <a:r>
              <a:rPr lang="en-US" baseline="-25000" dirty="0" smtClean="0"/>
              <a:t>2</a:t>
            </a:r>
            <a:r>
              <a:rPr lang="en-US" dirty="0" smtClean="0"/>
              <a:t>I(</a:t>
            </a:r>
            <a:r>
              <a:rPr lang="en-US" dirty="0" err="1" smtClean="0"/>
              <a:t>py</a:t>
            </a:r>
            <a:r>
              <a:rPr lang="en-US" dirty="0" smtClean="0"/>
              <a:t>) from PtCl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baseline="30000" dirty="0" smtClean="0"/>
              <a:t>2-</a:t>
            </a:r>
            <a:r>
              <a:rPr lang="en-US" dirty="0" smtClean="0"/>
              <a:t>, I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 err="1" smtClean="0"/>
              <a:t>py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41667" r="25037" b="19792"/>
          <a:stretch>
            <a:fillRect/>
          </a:stretch>
        </p:blipFill>
        <p:spPr bwMode="auto">
          <a:xfrm>
            <a:off x="914400" y="1981200"/>
            <a:ext cx="751496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 Exchange Reactions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52800" y="4267200"/>
          <a:ext cx="28194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"/>
                <a:gridCol w="1973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</a:t>
                      </a:r>
                      <a:r>
                        <a:rPr lang="en-US" sz="2400" baseline="30000" dirty="0" err="1" smtClean="0"/>
                        <a:t>n</a:t>
                      </a:r>
                      <a:r>
                        <a:rPr lang="en-US" sz="2400" baseline="300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log k (sec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</a:t>
                      </a:r>
                      <a:r>
                        <a:rPr lang="en-US" sz="2000" baseline="30000" dirty="0" smtClean="0"/>
                        <a:t>3+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r>
                        <a:rPr lang="en-US" sz="2000" baseline="30000" dirty="0" smtClean="0"/>
                        <a:t>2+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</a:t>
                      </a:r>
                      <a:r>
                        <a:rPr lang="en-US" sz="2000" baseline="30000" dirty="0" smtClean="0"/>
                        <a:t>2+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</a:t>
                      </a:r>
                      <a:r>
                        <a:rPr lang="en-US" sz="2000" baseline="30000" dirty="0" smtClean="0"/>
                        <a:t>2+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19400" y="5486400"/>
            <a:ext cx="3810000" cy="0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4800600"/>
            <a:ext cx="93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SLOW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5715000"/>
            <a:ext cx="78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4343400"/>
            <a:ext cx="0" cy="1828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2800" y="4876800"/>
            <a:ext cx="1670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15 orders</a:t>
            </a:r>
          </a:p>
          <a:p>
            <a:r>
              <a:rPr lang="en-US" sz="2000" b="1" dirty="0" smtClean="0"/>
              <a:t> of magnitude</a:t>
            </a:r>
          </a:p>
          <a:p>
            <a:r>
              <a:rPr lang="en-US" sz="2000" b="1" dirty="0" smtClean="0"/>
              <a:t> increase!</a:t>
            </a:r>
            <a:endParaRPr lang="en-US" sz="2000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1524000"/>
          <a:ext cx="1767372" cy="175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1162080" imgH="1152360" progId="">
                  <p:embed/>
                </p:oleObj>
              </mc:Choice>
              <mc:Fallback>
                <p:oleObj name="Document" r:id="rId3" imgW="1162080" imgH="1152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0"/>
                        <a:ext cx="1767372" cy="1753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943600" y="1524000"/>
          <a:ext cx="178246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5" imgW="1171440" imgH="1152360" progId="">
                  <p:embed/>
                </p:oleObj>
              </mc:Choice>
              <mc:Fallback>
                <p:oleObj name="Document" r:id="rId5" imgW="1171440" imgH="1152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524000"/>
                        <a:ext cx="1782463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114800" y="2362200"/>
            <a:ext cx="12192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91000" y="2438400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OH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190500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O </a:t>
            </a:r>
            <a:r>
              <a:rPr lang="en-US" sz="2000" dirty="0" smtClean="0"/>
              <a:t>(l)</a:t>
            </a:r>
            <a:endParaRPr lang="en-US" sz="2000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43800" y="14478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7200" y="1447800"/>
            <a:ext cx="0" cy="60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53400" y="1447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124200" y="14478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1447800"/>
            <a:ext cx="0" cy="609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33800" y="1447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Polarization Theory</a:t>
            </a:r>
          </a:p>
          <a:p>
            <a:endParaRPr lang="en-US" b="1" dirty="0" smtClean="0"/>
          </a:p>
          <a:p>
            <a:r>
              <a:rPr lang="en-US" dirty="0" smtClean="0"/>
              <a:t>Explains the kinetic </a:t>
            </a:r>
            <a:r>
              <a:rPr lang="en-US" i="1" dirty="0" smtClean="0"/>
              <a:t>trans</a:t>
            </a:r>
            <a:r>
              <a:rPr lang="en-US" dirty="0" smtClean="0"/>
              <a:t> effect in square planar Pt(II) complexes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9167" r="23865" b="17708"/>
          <a:stretch>
            <a:fillRect/>
          </a:stretch>
        </p:blipFill>
        <p:spPr bwMode="auto">
          <a:xfrm>
            <a:off x="1066800" y="1600200"/>
            <a:ext cx="7140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68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Polarization Theory</a:t>
            </a:r>
          </a:p>
          <a:p>
            <a:endParaRPr lang="en-US" b="1" dirty="0" smtClean="0"/>
          </a:p>
          <a:p>
            <a:r>
              <a:rPr lang="en-US" dirty="0" smtClean="0"/>
              <a:t>Support for this theory is demonstrated by looking at the </a:t>
            </a:r>
            <a:r>
              <a:rPr lang="en-US" i="1" dirty="0" smtClean="0"/>
              <a:t>trans</a:t>
            </a:r>
            <a:r>
              <a:rPr lang="en-US" dirty="0" smtClean="0"/>
              <a:t> directing series.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CN</a:t>
            </a:r>
            <a:r>
              <a:rPr lang="en-US" b="1" baseline="30000" dirty="0" smtClean="0"/>
              <a:t>-</a:t>
            </a:r>
            <a:r>
              <a:rPr lang="en-US" b="1" dirty="0" smtClean="0"/>
              <a:t> &gt; NO</a:t>
            </a:r>
            <a:r>
              <a:rPr lang="en-US" b="1" baseline="-25000" dirty="0" smtClean="0"/>
              <a:t>2</a:t>
            </a:r>
            <a:r>
              <a:rPr lang="pt-BR" b="1" baseline="30000" dirty="0" smtClean="0"/>
              <a:t>- </a:t>
            </a:r>
            <a:r>
              <a:rPr lang="pt-BR" b="1" dirty="0" smtClean="0"/>
              <a:t>&gt; I- = SCN</a:t>
            </a:r>
            <a:r>
              <a:rPr lang="pt-BR" b="1" baseline="30000" dirty="0" smtClean="0"/>
              <a:t>-</a:t>
            </a:r>
            <a:r>
              <a:rPr lang="pt-BR" b="1" dirty="0" smtClean="0"/>
              <a:t> &gt; Br</a:t>
            </a:r>
            <a:r>
              <a:rPr lang="pt-BR" b="1" baseline="30000" dirty="0" smtClean="0"/>
              <a:t>- </a:t>
            </a:r>
            <a:r>
              <a:rPr lang="pt-BR" b="1" dirty="0" smtClean="0"/>
              <a:t>&gt; Cl</a:t>
            </a:r>
            <a:r>
              <a:rPr lang="pt-BR" b="1" baseline="30000" dirty="0" smtClean="0"/>
              <a:t>-</a:t>
            </a:r>
            <a:r>
              <a:rPr lang="pt-BR" b="1" dirty="0" smtClean="0"/>
              <a:t> &gt; py &gt; NH</a:t>
            </a:r>
            <a:r>
              <a:rPr lang="pt-BR" b="1" baseline="-25000" dirty="0" smtClean="0"/>
              <a:t>3</a:t>
            </a:r>
            <a:r>
              <a:rPr lang="pt-BR" b="1" dirty="0" smtClean="0"/>
              <a:t> &gt; H</a:t>
            </a:r>
            <a:r>
              <a:rPr lang="pt-BR" b="1" baseline="-25000" dirty="0" smtClean="0"/>
              <a:t>2</a:t>
            </a:r>
            <a:r>
              <a:rPr lang="pt-BR" b="1" dirty="0" smtClean="0"/>
              <a:t>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The </a:t>
            </a:r>
            <a:r>
              <a:rPr lang="en-US" sz="2400" b="1" dirty="0" smtClean="0">
                <a:solidFill>
                  <a:srgbClr val="FF0000"/>
                </a:solidFill>
              </a:rPr>
              <a:t>more </a:t>
            </a:r>
            <a:r>
              <a:rPr lang="en-US" sz="2400" b="1" dirty="0" err="1" smtClean="0">
                <a:solidFill>
                  <a:srgbClr val="FF0000"/>
                </a:solidFill>
              </a:rPr>
              <a:t>polarizable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ligands</a:t>
            </a:r>
            <a:r>
              <a:rPr lang="en-US" dirty="0" smtClean="0"/>
              <a:t> such as SCN-, and I- and the </a:t>
            </a:r>
            <a:r>
              <a:rPr lang="en-US" dirty="0" err="1" smtClean="0"/>
              <a:t>ligands</a:t>
            </a:r>
            <a:r>
              <a:rPr lang="en-US" dirty="0" smtClean="0"/>
              <a:t> containing π-clouds e.g. CN- are </a:t>
            </a:r>
            <a:r>
              <a:rPr lang="en-US" sz="2400" b="1" dirty="0" smtClean="0"/>
              <a:t>high</a:t>
            </a:r>
            <a:r>
              <a:rPr lang="en-US" sz="2400" dirty="0" smtClean="0"/>
              <a:t> </a:t>
            </a:r>
            <a:r>
              <a:rPr lang="en-US" dirty="0" smtClean="0"/>
              <a:t>in the series</a:t>
            </a:r>
          </a:p>
          <a:p>
            <a:endParaRPr lang="en-US" dirty="0" smtClean="0"/>
          </a:p>
          <a:p>
            <a:r>
              <a:rPr lang="en-US" dirty="0" smtClean="0"/>
              <a:t>      </a:t>
            </a:r>
            <a:r>
              <a:rPr lang="en-US" sz="2400" b="1" dirty="0" smtClean="0">
                <a:solidFill>
                  <a:srgbClr val="FF0000"/>
                </a:solidFill>
              </a:rPr>
              <a:t>Less </a:t>
            </a:r>
            <a:r>
              <a:rPr lang="en-US" sz="2400" b="1" dirty="0" err="1" smtClean="0">
                <a:solidFill>
                  <a:srgbClr val="FF0000"/>
                </a:solidFill>
              </a:rPr>
              <a:t>polarizable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ligands</a:t>
            </a:r>
            <a:r>
              <a:rPr lang="en-US" dirty="0" smtClean="0"/>
              <a:t> such as ammonia or water are </a:t>
            </a:r>
            <a:r>
              <a:rPr lang="en-US" sz="2400" b="1" dirty="0" smtClean="0"/>
              <a:t>lower</a:t>
            </a:r>
            <a:r>
              <a:rPr lang="en-US" sz="2400" dirty="0" smtClean="0"/>
              <a:t> </a:t>
            </a:r>
            <a:r>
              <a:rPr lang="en-US" dirty="0" smtClean="0"/>
              <a:t>in the series.</a:t>
            </a:r>
          </a:p>
          <a:p>
            <a:endParaRPr lang="en-US" dirty="0" smtClean="0"/>
          </a:p>
          <a:p>
            <a:r>
              <a:rPr lang="en-US" dirty="0" smtClean="0"/>
              <a:t>     Additional support comes from the observation that Pt(II) complexes demonstrate a   more pronounced </a:t>
            </a:r>
            <a:r>
              <a:rPr lang="en-US" i="1" dirty="0" smtClean="0"/>
              <a:t>trans</a:t>
            </a:r>
            <a:r>
              <a:rPr lang="en-US" dirty="0" smtClean="0"/>
              <a:t> effect than those of the less </a:t>
            </a:r>
            <a:r>
              <a:rPr lang="en-US" dirty="0" err="1" smtClean="0"/>
              <a:t>polarizable</a:t>
            </a:r>
            <a:r>
              <a:rPr lang="en-US" dirty="0" smtClean="0"/>
              <a:t> Pd(II) and Ni(II) </a:t>
            </a:r>
            <a:r>
              <a:rPr lang="en-US" dirty="0" err="1" smtClean="0"/>
              <a:t>cations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Other contributing factors to the trans-effect</a:t>
            </a:r>
          </a:p>
          <a:p>
            <a:endParaRPr lang="en-US" b="1" dirty="0" smtClean="0"/>
          </a:p>
          <a:p>
            <a:r>
              <a:rPr lang="en-US" dirty="0" smtClean="0"/>
              <a:t> In the </a:t>
            </a:r>
            <a:r>
              <a:rPr lang="en-US" dirty="0" err="1" smtClean="0"/>
              <a:t>trigonal</a:t>
            </a:r>
            <a:r>
              <a:rPr lang="en-US" dirty="0" smtClean="0"/>
              <a:t> plane of the 5-coordinate transition state or intermediate, a π-</a:t>
            </a:r>
          </a:p>
          <a:p>
            <a:r>
              <a:rPr lang="en-US" dirty="0" smtClean="0"/>
              <a:t>bonding interaction can occur between a metal d-orbital (e.g.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xy</a:t>
            </a:r>
            <a:r>
              <a:rPr lang="en-US" dirty="0" smtClean="0"/>
              <a:t>) and suitable</a:t>
            </a:r>
          </a:p>
          <a:p>
            <a:r>
              <a:rPr lang="en-US" dirty="0" err="1" smtClean="0"/>
              <a:t>orbitals</a:t>
            </a:r>
            <a:r>
              <a:rPr lang="en-US" dirty="0" smtClean="0"/>
              <a:t> (p atomic </a:t>
            </a:r>
            <a:r>
              <a:rPr lang="en-US" dirty="0" err="1" smtClean="0"/>
              <a:t>orbitals</a:t>
            </a:r>
            <a:r>
              <a:rPr lang="en-US" dirty="0" smtClean="0"/>
              <a:t>, or molecular </a:t>
            </a:r>
            <a:r>
              <a:rPr lang="en-US" dirty="0" err="1" smtClean="0"/>
              <a:t>orbitals</a:t>
            </a:r>
            <a:r>
              <a:rPr lang="en-US" dirty="0" smtClean="0"/>
              <a:t> of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-symmetry) of </a:t>
            </a:r>
            <a:r>
              <a:rPr lang="en-US" dirty="0" err="1" smtClean="0"/>
              <a:t>ligand</a:t>
            </a:r>
            <a:r>
              <a:rPr lang="en-US" dirty="0" smtClean="0"/>
              <a:t> L</a:t>
            </a:r>
            <a:r>
              <a:rPr lang="en-US" baseline="-25000" dirty="0" smtClean="0"/>
              <a:t>2 </a:t>
            </a:r>
            <a:r>
              <a:rPr lang="en-US" dirty="0" smtClean="0"/>
              <a:t>(the</a:t>
            </a:r>
          </a:p>
          <a:p>
            <a:r>
              <a:rPr lang="en-US" dirty="0" err="1" smtClean="0"/>
              <a:t>ligand</a:t>
            </a:r>
            <a:r>
              <a:rPr lang="en-US" dirty="0" smtClean="0"/>
              <a:t> trans to the leaving group) and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(the entering group).</a:t>
            </a:r>
          </a:p>
          <a:p>
            <a:endParaRPr lang="en-US" dirty="0" smtClean="0"/>
          </a:p>
          <a:p>
            <a:r>
              <a:rPr lang="en-US" dirty="0" smtClean="0"/>
              <a:t> These 3 </a:t>
            </a:r>
            <a:r>
              <a:rPr lang="en-US" dirty="0" err="1" smtClean="0"/>
              <a:t>ligands</a:t>
            </a:r>
            <a:r>
              <a:rPr lang="en-US" dirty="0" smtClean="0"/>
              <a:t> and the metal center can communicate electronically through π-</a:t>
            </a:r>
          </a:p>
          <a:p>
            <a:r>
              <a:rPr lang="en-US" dirty="0" smtClean="0"/>
              <a:t>bonding only if they all lie in the same plane in the transition state or</a:t>
            </a:r>
          </a:p>
          <a:p>
            <a:r>
              <a:rPr lang="en-US" dirty="0" smtClean="0"/>
              <a:t>intermediate.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            </a:t>
            </a:r>
            <a:r>
              <a:rPr lang="en-US" sz="2000" b="1" dirty="0" smtClean="0">
                <a:solidFill>
                  <a:srgbClr val="FF0000"/>
                </a:solidFill>
              </a:rPr>
              <a:t>This implies the 5-coordinate species must be </a:t>
            </a:r>
            <a:r>
              <a:rPr lang="en-US" sz="2000" b="1" dirty="0" err="1" smtClean="0">
                <a:solidFill>
                  <a:srgbClr val="FF0000"/>
                </a:solidFill>
              </a:rPr>
              <a:t>trigonal</a:t>
            </a:r>
            <a:r>
              <a:rPr lang="en-US" sz="2000" b="1" dirty="0" smtClean="0">
                <a:solidFill>
                  <a:srgbClr val="FF0000"/>
                </a:solidFill>
              </a:rPr>
              <a:t> pyramidal.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7526" t="56250" r="26208" b="18750"/>
          <a:stretch>
            <a:fillRect/>
          </a:stretch>
        </p:blipFill>
        <p:spPr bwMode="auto">
          <a:xfrm>
            <a:off x="1219200" y="4267200"/>
            <a:ext cx="601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74345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Rules:</a:t>
            </a:r>
          </a:p>
          <a:p>
            <a:endParaRPr lang="en-US" b="1" dirty="0" smtClean="0"/>
          </a:p>
          <a:p>
            <a:r>
              <a:rPr lang="en-US" dirty="0" smtClean="0"/>
              <a:t>It is easier to replace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than most other </a:t>
            </a:r>
            <a:r>
              <a:rPr lang="en-US" dirty="0" err="1" smtClean="0"/>
              <a:t>ligands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you want to displace some other </a:t>
            </a:r>
            <a:r>
              <a:rPr lang="en-US" dirty="0" err="1" smtClean="0"/>
              <a:t>ligands</a:t>
            </a:r>
            <a:r>
              <a:rPr lang="en-US" dirty="0" smtClean="0"/>
              <a:t> with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you must use a huge excess of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If there is more than one possibility for replacing the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, the one that is replaced is the one </a:t>
            </a:r>
            <a:r>
              <a:rPr lang="en-US" b="1" dirty="0" smtClean="0"/>
              <a:t>trans to the </a:t>
            </a:r>
            <a:r>
              <a:rPr lang="en-US" b="1" dirty="0" err="1" smtClean="0"/>
              <a:t>ligand</a:t>
            </a:r>
            <a:r>
              <a:rPr lang="en-US" b="1" dirty="0" smtClean="0"/>
              <a:t> higher in the series.</a:t>
            </a:r>
          </a:p>
          <a:p>
            <a:endParaRPr lang="en-US" dirty="0" smtClean="0"/>
          </a:p>
          <a:p>
            <a:r>
              <a:rPr lang="en-US" dirty="0" smtClean="0"/>
              <a:t>Part of the general order for the trans effect (the ability of </a:t>
            </a:r>
            <a:r>
              <a:rPr lang="en-US" dirty="0" err="1" smtClean="0"/>
              <a:t>ligands</a:t>
            </a:r>
            <a:r>
              <a:rPr lang="en-US" dirty="0" smtClean="0"/>
              <a:t> to direct trans-substitution) is shown below: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CN</a:t>
            </a:r>
            <a:r>
              <a:rPr lang="en-US" b="1" baseline="30000" dirty="0" smtClean="0"/>
              <a:t>-</a:t>
            </a:r>
            <a:r>
              <a:rPr lang="en-US" b="1" dirty="0" smtClean="0"/>
              <a:t> &gt; NO</a:t>
            </a:r>
            <a:r>
              <a:rPr lang="en-US" b="1" baseline="-25000" dirty="0" smtClean="0"/>
              <a:t>2</a:t>
            </a:r>
            <a:r>
              <a:rPr lang="pt-BR" b="1" baseline="30000" dirty="0" smtClean="0"/>
              <a:t>- </a:t>
            </a:r>
            <a:r>
              <a:rPr lang="pt-BR" b="1" dirty="0" smtClean="0"/>
              <a:t>&gt; I</a:t>
            </a:r>
            <a:r>
              <a:rPr lang="pt-BR" b="1" baseline="30000" dirty="0" smtClean="0"/>
              <a:t>-</a:t>
            </a:r>
            <a:r>
              <a:rPr lang="pt-BR" b="1" dirty="0" smtClean="0"/>
              <a:t> = SCN</a:t>
            </a:r>
            <a:r>
              <a:rPr lang="pt-BR" b="1" baseline="30000" dirty="0" smtClean="0"/>
              <a:t>-</a:t>
            </a:r>
            <a:r>
              <a:rPr lang="pt-BR" b="1" dirty="0" smtClean="0"/>
              <a:t> &gt; Br</a:t>
            </a:r>
            <a:r>
              <a:rPr lang="pt-BR" b="1" baseline="30000" dirty="0" smtClean="0"/>
              <a:t>- </a:t>
            </a:r>
            <a:r>
              <a:rPr lang="pt-BR" b="1" dirty="0" smtClean="0"/>
              <a:t>&gt; Cl</a:t>
            </a:r>
            <a:r>
              <a:rPr lang="pt-BR" b="1" baseline="30000" dirty="0" smtClean="0"/>
              <a:t>-</a:t>
            </a:r>
            <a:r>
              <a:rPr lang="pt-BR" b="1" dirty="0" smtClean="0"/>
              <a:t> &gt; py &gt; NH</a:t>
            </a:r>
            <a:r>
              <a:rPr lang="pt-BR" b="1" baseline="-25000" dirty="0" smtClean="0"/>
              <a:t>3</a:t>
            </a:r>
            <a:r>
              <a:rPr lang="pt-BR" b="1" dirty="0" smtClean="0"/>
              <a:t> &gt; H</a:t>
            </a:r>
            <a:r>
              <a:rPr lang="pt-BR" b="1" baseline="-25000" dirty="0" smtClean="0"/>
              <a:t>2</a:t>
            </a:r>
            <a:r>
              <a:rPr lang="pt-BR" b="1" dirty="0" smtClean="0"/>
              <a:t>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strong π-acceptor e.g. CN</a:t>
            </a:r>
            <a:r>
              <a:rPr lang="en-US" baseline="30000" dirty="0" smtClean="0"/>
              <a:t>-</a:t>
            </a:r>
            <a:r>
              <a:rPr lang="en-US" dirty="0" smtClean="0"/>
              <a:t> will stabilize the transition state by accepting electron density that the incoming </a:t>
            </a:r>
            <a:r>
              <a:rPr lang="en-US" dirty="0" err="1" smtClean="0"/>
              <a:t>nucleophile</a:t>
            </a:r>
            <a:r>
              <a:rPr lang="en-US" dirty="0" smtClean="0"/>
              <a:t> donates to the metal center, and will </a:t>
            </a:r>
            <a:r>
              <a:rPr lang="en-US" b="1" dirty="0" smtClean="0"/>
              <a:t>thereby facilitate substitution at the site </a:t>
            </a:r>
            <a:r>
              <a:rPr lang="en-US" b="1" i="1" dirty="0" smtClean="0"/>
              <a:t>trans</a:t>
            </a:r>
            <a:r>
              <a:rPr lang="en-US" b="1" dirty="0" smtClean="0"/>
              <a:t> to it.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001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iv). Effect of the Metal Center</a:t>
            </a:r>
          </a:p>
          <a:p>
            <a:endParaRPr lang="en-US" b="1" dirty="0" smtClean="0"/>
          </a:p>
          <a:p>
            <a:r>
              <a:rPr lang="en-US" dirty="0" smtClean="0"/>
              <a:t>The order of reactivity of a series of </a:t>
            </a:r>
            <a:r>
              <a:rPr lang="en-US" dirty="0" err="1" smtClean="0"/>
              <a:t>isovalent</a:t>
            </a:r>
            <a:r>
              <a:rPr lang="en-US" dirty="0" smtClean="0"/>
              <a:t> ions is:   Ni(II) &gt; Pd(II) &gt;&gt; Pt(II)</a:t>
            </a:r>
          </a:p>
          <a:p>
            <a:endParaRPr lang="en-US" dirty="0" smtClean="0"/>
          </a:p>
          <a:p>
            <a:r>
              <a:rPr lang="en-US" dirty="0" smtClean="0"/>
              <a:t>This order of reactivity is the same order as the tendency to form 5-coordinate</a:t>
            </a:r>
          </a:p>
          <a:p>
            <a:r>
              <a:rPr lang="en-US" dirty="0" smtClean="0"/>
              <a:t>complexes.</a:t>
            </a:r>
          </a:p>
          <a:p>
            <a:endParaRPr lang="en-US" dirty="0" smtClean="0"/>
          </a:p>
          <a:p>
            <a:r>
              <a:rPr lang="en-US" dirty="0" smtClean="0"/>
              <a:t>More ready the formation of a 5-coordinate intermediate complex, the greater</a:t>
            </a:r>
          </a:p>
          <a:p>
            <a:r>
              <a:rPr lang="en-US" dirty="0" smtClean="0"/>
              <a:t>the stabilization of the transition state and so the greater the bimolecular rate</a:t>
            </a:r>
          </a:p>
          <a:p>
            <a:r>
              <a:rPr lang="en-US" dirty="0" smtClean="0"/>
              <a:t>enhancement.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M (II) Ni k = </a:t>
            </a:r>
            <a:r>
              <a:rPr lang="fr-FR" b="1" dirty="0" smtClean="0"/>
              <a:t>33 M</a:t>
            </a:r>
            <a:r>
              <a:rPr lang="fr-FR" b="1" baseline="30000" dirty="0" smtClean="0"/>
              <a:t>-1</a:t>
            </a:r>
            <a:r>
              <a:rPr lang="fr-FR" b="1" dirty="0" smtClean="0"/>
              <a:t> sec</a:t>
            </a:r>
            <a:r>
              <a:rPr lang="fr-FR" b="1" baseline="30000" dirty="0" smtClean="0"/>
              <a:t>-1</a:t>
            </a:r>
          </a:p>
          <a:p>
            <a:r>
              <a:rPr lang="de-DE" dirty="0" smtClean="0"/>
              <a:t>Pd k = </a:t>
            </a:r>
            <a:r>
              <a:rPr lang="de-DE" b="1" dirty="0" smtClean="0"/>
              <a:t>0.58 M</a:t>
            </a:r>
            <a:r>
              <a:rPr lang="de-DE" b="1" baseline="30000" dirty="0" smtClean="0"/>
              <a:t>-1</a:t>
            </a:r>
            <a:r>
              <a:rPr lang="de-DE" b="1" dirty="0" smtClean="0"/>
              <a:t> sec</a:t>
            </a:r>
            <a:r>
              <a:rPr lang="de-DE" b="1" baseline="30000" dirty="0" smtClean="0"/>
              <a:t>-1</a:t>
            </a:r>
          </a:p>
          <a:p>
            <a:r>
              <a:rPr lang="nn-NO" dirty="0" smtClean="0"/>
              <a:t>Pt k = </a:t>
            </a:r>
            <a:r>
              <a:rPr lang="nn-NO" b="1" dirty="0" smtClean="0"/>
              <a:t>6.7 x 10</a:t>
            </a:r>
            <a:r>
              <a:rPr lang="nn-NO" b="1" baseline="30000" dirty="0" smtClean="0"/>
              <a:t>-6</a:t>
            </a:r>
            <a:r>
              <a:rPr lang="nn-NO" b="1" dirty="0" smtClean="0"/>
              <a:t> M</a:t>
            </a:r>
            <a:r>
              <a:rPr lang="nn-NO" b="1" baseline="30000" dirty="0" smtClean="0"/>
              <a:t>-1</a:t>
            </a:r>
            <a:r>
              <a:rPr lang="nn-NO" b="1" dirty="0" smtClean="0"/>
              <a:t> sec</a:t>
            </a:r>
            <a:r>
              <a:rPr lang="nn-NO" b="1" baseline="30000" dirty="0" smtClean="0"/>
              <a:t>-1</a:t>
            </a:r>
            <a:endParaRPr lang="en-US" baseline="30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0"/>
            <a:ext cx="571733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Metal Complex Stability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371600"/>
            <a:ext cx="117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[W(CO)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]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752600"/>
            <a:ext cx="1337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Very stable</a:t>
            </a: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143000"/>
          <a:ext cx="14478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1095480" imgH="1457280" progId="">
                  <p:embed/>
                </p:oleObj>
              </mc:Choice>
              <mc:Fallback>
                <p:oleObj name="Document" r:id="rId4" imgW="1095480" imgH="1457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1447800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733800" y="3124200"/>
          <a:ext cx="1200150" cy="169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6" imgW="971640" imgH="1371600" progId="">
                  <p:embed/>
                </p:oleObj>
              </mc:Choice>
              <mc:Fallback>
                <p:oleObj name="Document" r:id="rId6" imgW="971640" imgH="1371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124200"/>
                        <a:ext cx="1200150" cy="1694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248400" y="3429000"/>
          <a:ext cx="1524000" cy="237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8" imgW="1095480" imgH="1704960" progId="">
                  <p:embed/>
                </p:oleObj>
              </mc:Choice>
              <mc:Fallback>
                <p:oleObj name="Document" r:id="rId8" imgW="1095480" imgH="1704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429000"/>
                        <a:ext cx="1524000" cy="2372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2133600"/>
            <a:ext cx="254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, large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o ; colorless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2438400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-base</a:t>
            </a:r>
            <a:endParaRPr lang="en-US" sz="2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1295400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-acid</a:t>
            </a:r>
            <a:endParaRPr lang="en-US" sz="2000" baseline="30000" dirty="0"/>
          </a:p>
        </p:txBody>
      </p:sp>
      <p:cxnSp>
        <p:nvCxnSpPr>
          <p:cNvPr id="14" name="Curved Connector 13"/>
          <p:cNvCxnSpPr>
            <a:stCxn id="11" idx="1"/>
          </p:cNvCxnSpPr>
          <p:nvPr/>
        </p:nvCxnSpPr>
        <p:spPr>
          <a:xfrm rot="10800000">
            <a:off x="1524000" y="2209801"/>
            <a:ext cx="914400" cy="428655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2133600" y="1524000"/>
            <a:ext cx="304800" cy="152400"/>
          </a:xfrm>
          <a:prstGeom prst="curved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85800" y="3810000"/>
          <a:ext cx="14478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10" imgW="1095480" imgH="1457280" progId="">
                  <p:embed/>
                </p:oleObj>
              </mc:Choice>
              <mc:Fallback>
                <p:oleObj name="Document" r:id="rId10" imgW="1095480" imgH="14572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1447800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971800" y="4876800"/>
            <a:ext cx="1981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5029200"/>
            <a:ext cx="624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CO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43434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h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4648200"/>
            <a:ext cx="70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N.R.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5867400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NEEDS LIGHT!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867400"/>
            <a:ext cx="73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Metal Complex Stability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117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[W(CO)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]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76400"/>
            <a:ext cx="376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Barrier Needs to be overcome!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24384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5908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25908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37338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37338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37338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2362200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3429000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2g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33800" y="2743200"/>
            <a:ext cx="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0" y="304800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baseline="-25000" dirty="0" smtClean="0"/>
              <a:t>o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371600" y="34290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57400" y="34290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67000" y="34290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24000" y="35052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35052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5600" y="35052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2971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43400" y="32766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2895600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h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n</a:t>
            </a:r>
            <a:endParaRPr lang="en-US" sz="20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43200" y="3429000"/>
            <a:ext cx="304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09800" y="4419600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-donating</a:t>
            </a:r>
          </a:p>
        </p:txBody>
      </p:sp>
      <p:cxnSp>
        <p:nvCxnSpPr>
          <p:cNvPr id="33" name="Curved Connector 32"/>
          <p:cNvCxnSpPr/>
          <p:nvPr/>
        </p:nvCxnSpPr>
        <p:spPr>
          <a:xfrm rot="16200000" flipV="1">
            <a:off x="2933700" y="4152900"/>
            <a:ext cx="3048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00800" y="26670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86600" y="26670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43600" y="38100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29400" y="38100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15200" y="38100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48600" y="2438400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001000" y="3505200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2g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096000" y="35052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81800" y="35052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543800" y="35052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248400" y="35814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34200" y="35814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391400" y="24384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81800" y="1524000"/>
            <a:ext cx="1958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30000" dirty="0" smtClean="0">
                <a:latin typeface="Symbol" pitchFamily="18" charset="2"/>
              </a:rPr>
              <a:t>*</a:t>
            </a:r>
            <a:r>
              <a:rPr lang="en-US" dirty="0"/>
              <a:t> </a:t>
            </a:r>
            <a:r>
              <a:rPr lang="en-US" dirty="0" smtClean="0"/>
              <a:t>with respect to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ligands</a:t>
            </a:r>
            <a:r>
              <a:rPr lang="en-US" dirty="0" smtClean="0"/>
              <a:t>.</a:t>
            </a:r>
          </a:p>
        </p:txBody>
      </p:sp>
      <p:cxnSp>
        <p:nvCxnSpPr>
          <p:cNvPr id="55" name="Curved Connector 54"/>
          <p:cNvCxnSpPr/>
          <p:nvPr/>
        </p:nvCxnSpPr>
        <p:spPr>
          <a:xfrm rot="10800000" flipV="1">
            <a:off x="7620000" y="1905000"/>
            <a:ext cx="609600" cy="457200"/>
          </a:xfrm>
          <a:prstGeom prst="curvedConnector3">
            <a:avLst>
              <a:gd name="adj1" fmla="val -213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52800" y="4953000"/>
            <a:ext cx="2960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Ligand</a:t>
            </a:r>
            <a:r>
              <a:rPr lang="en-US" sz="2000" b="1" dirty="0" smtClean="0">
                <a:solidFill>
                  <a:srgbClr val="FF0000"/>
                </a:solidFill>
              </a:rPr>
              <a:t> Becomes </a:t>
            </a:r>
            <a:r>
              <a:rPr lang="en-US" sz="2000" b="1" dirty="0" err="1" smtClean="0">
                <a:solidFill>
                  <a:srgbClr val="FF0000"/>
                </a:solidFill>
              </a:rPr>
              <a:t>Labilized</a:t>
            </a:r>
            <a:r>
              <a:rPr lang="en-US" sz="2000" b="1" dirty="0" smtClean="0">
                <a:solidFill>
                  <a:srgbClr val="FF0000"/>
                </a:solidFill>
              </a:rPr>
              <a:t>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Ligand</a:t>
            </a:r>
            <a:r>
              <a:rPr lang="en-US" sz="3200" dirty="0" smtClean="0"/>
              <a:t> Substitution Reactions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307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Henry Taube: Nobel Prize 1983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91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“For his work on the mechanisms of electron transfer reactions, especially in metal complexes."</a:t>
            </a:r>
            <a:endParaRPr lang="en-US" dirty="0"/>
          </a:p>
        </p:txBody>
      </p:sp>
      <p:pic>
        <p:nvPicPr>
          <p:cNvPr id="6" name="Picture 5" descr="Taube_sit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447800"/>
            <a:ext cx="1276349" cy="1616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2004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u="sng" dirty="0" smtClean="0"/>
              <a:t>Inert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2004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u="sng" dirty="0" smtClean="0"/>
              <a:t>Labile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81400"/>
            <a:ext cx="6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581400"/>
            <a:ext cx="55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3581400"/>
            <a:ext cx="27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:Rates of </a:t>
            </a:r>
            <a:r>
              <a:rPr lang="en-US" dirty="0" err="1" smtClean="0"/>
              <a:t>Ligand</a:t>
            </a:r>
            <a:r>
              <a:rPr lang="en-US" dirty="0" smtClean="0"/>
              <a:t> Subs. </a:t>
            </a:r>
            <a:r>
              <a:rPr lang="en-US" dirty="0" err="1" smtClean="0"/>
              <a:t>Rxns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4419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0" y="4419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02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4191000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5257800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2g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10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668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91000" y="4419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6800" y="4419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6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800" y="4191000"/>
            <a:ext cx="521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g</a:t>
            </a:r>
            <a:r>
              <a:rPr lang="en-US" sz="2000" dirty="0" smtClean="0"/>
              <a:t>*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1200" y="5257800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2g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8862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5720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340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0" y="4419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43800" y="4419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008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866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772400" y="556260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5532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2390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001000" y="5257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705600" y="53340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391400" y="53340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162800" y="41910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419600" y="4114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8153400" y="53340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010400" y="4114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772400" y="4114800"/>
            <a:ext cx="0" cy="457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3400" y="586740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</a:t>
            </a:r>
            <a:r>
              <a:rPr lang="en-US" sz="2000" baseline="30000" dirty="0" smtClean="0"/>
              <a:t>3+</a:t>
            </a:r>
            <a:r>
              <a:rPr lang="en-US" sz="2000" dirty="0" smtClean="0"/>
              <a:t>, V</a:t>
            </a:r>
            <a:r>
              <a:rPr lang="en-US" sz="2000" baseline="30000" dirty="0" smtClean="0"/>
              <a:t>2+ </a:t>
            </a:r>
            <a:r>
              <a:rPr lang="en-US" sz="2000" dirty="0" smtClean="0"/>
              <a:t>; </a:t>
            </a:r>
            <a:r>
              <a:rPr lang="en-US" sz="2000" dirty="0" smtClean="0"/>
              <a:t>d</a:t>
            </a:r>
            <a:r>
              <a:rPr lang="en-US" sz="2000" baseline="30000" dirty="0" smtClean="0"/>
              <a:t>2 and </a:t>
            </a:r>
            <a:r>
              <a:rPr lang="en-US" sz="2000" dirty="0" smtClean="0"/>
              <a:t>d</a:t>
            </a:r>
            <a:r>
              <a:rPr lang="en-US" sz="2000" baseline="30000" dirty="0" smtClean="0"/>
              <a:t>3</a:t>
            </a:r>
            <a:endParaRPr lang="en-US" sz="2000" baseline="30000" dirty="0"/>
          </a:p>
        </p:txBody>
      </p:sp>
      <p:sp>
        <p:nvSpPr>
          <p:cNvPr id="57" name="TextBox 56"/>
          <p:cNvSpPr txBox="1"/>
          <p:nvPr/>
        </p:nvSpPr>
        <p:spPr>
          <a:xfrm>
            <a:off x="3962400" y="58674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</a:t>
            </a:r>
            <a:r>
              <a:rPr lang="en-US" sz="2000" baseline="30000" dirty="0"/>
              <a:t>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; d</a:t>
            </a:r>
            <a:r>
              <a:rPr lang="en-US" sz="2000" baseline="30000" dirty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58000" y="5867400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</a:t>
            </a:r>
            <a:r>
              <a:rPr lang="en-US" sz="2000" baseline="30000" dirty="0" smtClean="0"/>
              <a:t>2+ </a:t>
            </a:r>
            <a:r>
              <a:rPr lang="en-US" sz="2000" dirty="0" smtClean="0"/>
              <a:t>; d</a:t>
            </a:r>
            <a:r>
              <a:rPr lang="en-US" sz="2000" baseline="30000" dirty="0"/>
              <a:t>9</a:t>
            </a:r>
          </a:p>
        </p:txBody>
      </p:sp>
      <p:sp>
        <p:nvSpPr>
          <p:cNvPr id="59" name="Oval 58"/>
          <p:cNvSpPr/>
          <p:nvPr/>
        </p:nvSpPr>
        <p:spPr>
          <a:xfrm>
            <a:off x="4267200" y="4038600"/>
            <a:ext cx="381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20000" y="4038600"/>
            <a:ext cx="381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019800" y="2133600"/>
            <a:ext cx="2836460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Jahn</a:t>
            </a:r>
            <a:r>
              <a:rPr lang="en-US" dirty="0" smtClean="0"/>
              <a:t>-Teller Distortion leads to </a:t>
            </a:r>
            <a:r>
              <a:rPr lang="en-US" b="1" dirty="0" smtClean="0"/>
              <a:t>fastest</a:t>
            </a:r>
            <a:r>
              <a:rPr lang="en-US" dirty="0" smtClean="0"/>
              <a:t> exchange of all 3d metals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Dissociative Mechanism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219200"/>
            <a:ext cx="0" cy="2133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3352800"/>
            <a:ext cx="411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295400" y="1447800"/>
            <a:ext cx="3672590" cy="1461540"/>
          </a:xfrm>
          <a:custGeom>
            <a:avLst/>
            <a:gdLst>
              <a:gd name="connsiteX0" fmla="*/ 0 w 3672590"/>
              <a:gd name="connsiteY0" fmla="*/ 926891 h 1461540"/>
              <a:gd name="connsiteX1" fmla="*/ 464695 w 3672590"/>
              <a:gd name="connsiteY1" fmla="*/ 1331625 h 1461540"/>
              <a:gd name="connsiteX2" fmla="*/ 1289154 w 3672590"/>
              <a:gd name="connsiteY2" fmla="*/ 147403 h 1461540"/>
              <a:gd name="connsiteX3" fmla="*/ 1873771 w 3672590"/>
              <a:gd name="connsiteY3" fmla="*/ 447206 h 1461540"/>
              <a:gd name="connsiteX4" fmla="*/ 2293495 w 3672590"/>
              <a:gd name="connsiteY4" fmla="*/ 297304 h 1461540"/>
              <a:gd name="connsiteX5" fmla="*/ 2653259 w 3672590"/>
              <a:gd name="connsiteY5" fmla="*/ 821960 h 1461540"/>
              <a:gd name="connsiteX6" fmla="*/ 2998033 w 3672590"/>
              <a:gd name="connsiteY6" fmla="*/ 1196714 h 1461540"/>
              <a:gd name="connsiteX7" fmla="*/ 3477718 w 3672590"/>
              <a:gd name="connsiteY7" fmla="*/ 1106773 h 1461540"/>
              <a:gd name="connsiteX8" fmla="*/ 3672590 w 3672590"/>
              <a:gd name="connsiteY8" fmla="*/ 986852 h 14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90" h="1461540">
                <a:moveTo>
                  <a:pt x="0" y="926891"/>
                </a:moveTo>
                <a:cubicBezTo>
                  <a:pt x="124918" y="1194215"/>
                  <a:pt x="249836" y="1461540"/>
                  <a:pt x="464695" y="1331625"/>
                </a:cubicBezTo>
                <a:cubicBezTo>
                  <a:pt x="679554" y="1201710"/>
                  <a:pt x="1054308" y="294806"/>
                  <a:pt x="1289154" y="147403"/>
                </a:cubicBezTo>
                <a:cubicBezTo>
                  <a:pt x="1524000" y="0"/>
                  <a:pt x="1706381" y="422223"/>
                  <a:pt x="1873771" y="447206"/>
                </a:cubicBezTo>
                <a:cubicBezTo>
                  <a:pt x="2041161" y="472190"/>
                  <a:pt x="2163580" y="234845"/>
                  <a:pt x="2293495" y="297304"/>
                </a:cubicBezTo>
                <a:cubicBezTo>
                  <a:pt x="2423410" y="359763"/>
                  <a:pt x="2535836" y="672058"/>
                  <a:pt x="2653259" y="821960"/>
                </a:cubicBezTo>
                <a:cubicBezTo>
                  <a:pt x="2770682" y="971862"/>
                  <a:pt x="2860623" y="1149245"/>
                  <a:pt x="2998033" y="1196714"/>
                </a:cubicBezTo>
                <a:cubicBezTo>
                  <a:pt x="3135443" y="1244183"/>
                  <a:pt x="3365292" y="1141750"/>
                  <a:pt x="3477718" y="1106773"/>
                </a:cubicBezTo>
                <a:cubicBezTo>
                  <a:pt x="3590144" y="1071796"/>
                  <a:pt x="3631367" y="1029324"/>
                  <a:pt x="3672590" y="98685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144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02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24200" y="190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05200" y="167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19812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342900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Reaction Coordinate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19812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11430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-1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129540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198120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-2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905000" y="1752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886200" y="1676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819400" y="1447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352800" y="1524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09800" y="1066800"/>
            <a:ext cx="4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657600" y="1219200"/>
            <a:ext cx="4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</a:t>
            </a:r>
            <a:r>
              <a:rPr lang="en-US" baseline="-25000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19200" y="28956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5</a:t>
            </a:r>
            <a:r>
              <a:rPr lang="en-US" dirty="0" smtClean="0"/>
              <a:t>X +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000" y="28194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5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 + X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0" y="2133600"/>
            <a:ext cx="154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</a:t>
            </a:r>
            <a:r>
              <a:rPr lang="en-US" baseline="-25000" dirty="0" smtClean="0"/>
              <a:t>5 </a:t>
            </a:r>
            <a:r>
              <a:rPr lang="en-US" dirty="0" smtClean="0"/>
              <a:t>+ X +</a:t>
            </a:r>
            <a:r>
              <a:rPr lang="en-US" b="1" dirty="0" smtClean="0">
                <a:solidFill>
                  <a:srgbClr val="FF0000"/>
                </a:solidFill>
              </a:rPr>
              <a:t> Y</a:t>
            </a:r>
          </a:p>
          <a:p>
            <a:r>
              <a:rPr lang="en-US" dirty="0" smtClean="0"/>
              <a:t>(intermediate)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1447800"/>
            <a:ext cx="352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second </a:t>
            </a:r>
            <a:r>
              <a:rPr lang="en-US" dirty="0" err="1" smtClean="0"/>
              <a:t>ligand</a:t>
            </a:r>
            <a:r>
              <a:rPr lang="en-US" dirty="0" smtClean="0"/>
              <a:t> is easier to remove, since the ML</a:t>
            </a:r>
            <a:r>
              <a:rPr lang="en-US" baseline="-25000" dirty="0" smtClean="0"/>
              <a:t>5</a:t>
            </a:r>
            <a:r>
              <a:rPr lang="en-US" dirty="0" smtClean="0"/>
              <a:t> intermediate is </a:t>
            </a:r>
            <a:r>
              <a:rPr lang="en-US" dirty="0" err="1" smtClean="0"/>
              <a:t>Jahn</a:t>
            </a:r>
            <a:r>
              <a:rPr lang="en-US" dirty="0" smtClean="0"/>
              <a:t>-Teller distorted.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" y="3886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: forward reaction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-1 </a:t>
            </a:r>
            <a:r>
              <a:rPr lang="en-US" dirty="0" smtClean="0"/>
              <a:t>: reverse 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(ML</a:t>
            </a:r>
            <a:r>
              <a:rPr lang="en-US" baseline="-25000" dirty="0" smtClean="0"/>
              <a:t>5</a:t>
            </a:r>
            <a:r>
              <a:rPr lang="en-US" dirty="0" smtClean="0"/>
              <a:t> + 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)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-2</a:t>
            </a:r>
            <a:r>
              <a:rPr lang="en-US" dirty="0" smtClean="0"/>
              <a:t> : reverse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648200" y="3810000"/>
            <a:ext cx="402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Limiting Case</a:t>
            </a:r>
            <a:r>
              <a:rPr lang="en-US" dirty="0" smtClean="0"/>
              <a:t>	true when [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] is large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95800" y="419100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k</a:t>
            </a:r>
            <a:r>
              <a:rPr lang="en-US" baseline="-25000" dirty="0" smtClean="0"/>
              <a:t>2</a:t>
            </a:r>
            <a:r>
              <a:rPr lang="en-US" dirty="0" smtClean="0"/>
              <a:t>[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] &gt;&gt; k</a:t>
            </a:r>
            <a:r>
              <a:rPr lang="en-US" baseline="-25000" dirty="0" smtClean="0"/>
              <a:t>-1</a:t>
            </a:r>
            <a:r>
              <a:rPr lang="en-US" dirty="0" smtClean="0"/>
              <a:t>[X]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629400" y="4191000"/>
            <a:ext cx="15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i.e. </a:t>
            </a:r>
            <a:r>
              <a:rPr lang="en-US" dirty="0" smtClean="0"/>
              <a:t>Y is solvent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876800" y="4648200"/>
            <a:ext cx="3255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assuming complete reaction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-2</a:t>
            </a:r>
            <a:r>
              <a:rPr lang="en-US" dirty="0" smtClean="0"/>
              <a:t>[ML</a:t>
            </a:r>
            <a:r>
              <a:rPr lang="en-US" baseline="-25000" dirty="0" smtClean="0"/>
              <a:t>5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][X] is negligible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14400" y="5334000"/>
            <a:ext cx="398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Rate = k</a:t>
            </a:r>
            <a:r>
              <a:rPr lang="en-US" baseline="-25000" dirty="0" smtClean="0"/>
              <a:t>1</a:t>
            </a:r>
            <a:r>
              <a:rPr lang="en-US" dirty="0" smtClean="0"/>
              <a:t>[ML</a:t>
            </a:r>
            <a:r>
              <a:rPr lang="en-US" baseline="-25000" dirty="0" smtClean="0"/>
              <a:t>5</a:t>
            </a:r>
            <a:r>
              <a:rPr lang="en-US" dirty="0" smtClean="0"/>
              <a:t>X][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] =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obs</a:t>
            </a:r>
            <a:r>
              <a:rPr lang="en-US" dirty="0" smtClean="0"/>
              <a:t>[ML</a:t>
            </a:r>
            <a:r>
              <a:rPr lang="en-US" baseline="-25000" dirty="0" smtClean="0"/>
              <a:t>5</a:t>
            </a:r>
            <a:r>
              <a:rPr lang="en-US" dirty="0" smtClean="0"/>
              <a:t>X]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0" y="5715000"/>
            <a:ext cx="29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pseudo-first order conditions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438400" y="5943600"/>
            <a:ext cx="99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</a:t>
            </a:r>
            <a:endParaRPr lang="en-US" dirty="0"/>
          </a:p>
        </p:txBody>
      </p:sp>
      <p:cxnSp>
        <p:nvCxnSpPr>
          <p:cNvPr id="58" name="Shape 57"/>
          <p:cNvCxnSpPr/>
          <p:nvPr/>
        </p:nvCxnSpPr>
        <p:spPr>
          <a:xfrm rot="5400000" flipH="1" flipV="1">
            <a:off x="3046914" y="5639886"/>
            <a:ext cx="304800" cy="45502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rot="10800000">
            <a:off x="4191000" y="5715000"/>
            <a:ext cx="3810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Dissociative Mechanism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1143000"/>
          <a:ext cx="53657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2806560" imgH="431640" progId="Equation.3">
                  <p:embed/>
                </p:oleObj>
              </mc:Choice>
              <mc:Fallback>
                <p:oleObj name="Equation" r:id="rId3" imgW="28065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143000"/>
                        <a:ext cx="53657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438400" y="2514600"/>
            <a:ext cx="0" cy="2133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4648200"/>
            <a:ext cx="411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3124200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Conc.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867400" y="40386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[ML</a:t>
            </a:r>
            <a:r>
              <a:rPr lang="en-US" baseline="-25000" dirty="0" smtClean="0"/>
              <a:t>5</a:t>
            </a:r>
            <a:r>
              <a:rPr lang="en-US" dirty="0" smtClean="0"/>
              <a:t>X]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25146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[ML</a:t>
            </a:r>
            <a:r>
              <a:rPr lang="en-US" baseline="-25000" dirty="0" smtClean="0"/>
              <a:t>5</a:t>
            </a: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480060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30" name="Freeform 29"/>
          <p:cNvSpPr/>
          <p:nvPr/>
        </p:nvSpPr>
        <p:spPr>
          <a:xfrm>
            <a:off x="2638269" y="2743200"/>
            <a:ext cx="3477718" cy="1484026"/>
          </a:xfrm>
          <a:custGeom>
            <a:avLst/>
            <a:gdLst>
              <a:gd name="connsiteX0" fmla="*/ 0 w 3477718"/>
              <a:gd name="connsiteY0" fmla="*/ 1484026 h 1484026"/>
              <a:gd name="connsiteX1" fmla="*/ 1499016 w 3477718"/>
              <a:gd name="connsiteY1" fmla="*/ 374754 h 1484026"/>
              <a:gd name="connsiteX2" fmla="*/ 3477718 w 3477718"/>
              <a:gd name="connsiteY2" fmla="*/ 0 h 148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7718" h="1484026">
                <a:moveTo>
                  <a:pt x="0" y="1484026"/>
                </a:moveTo>
                <a:cubicBezTo>
                  <a:pt x="459698" y="1053059"/>
                  <a:pt x="919396" y="622092"/>
                  <a:pt x="1499016" y="374754"/>
                </a:cubicBezTo>
                <a:cubicBezTo>
                  <a:pt x="2078636" y="127416"/>
                  <a:pt x="2778177" y="63708"/>
                  <a:pt x="3477718" y="0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819400" y="2819400"/>
            <a:ext cx="3102964" cy="1469036"/>
          </a:xfrm>
          <a:custGeom>
            <a:avLst/>
            <a:gdLst>
              <a:gd name="connsiteX0" fmla="*/ 0 w 3102964"/>
              <a:gd name="connsiteY0" fmla="*/ 0 h 1469036"/>
              <a:gd name="connsiteX1" fmla="*/ 1019331 w 3102964"/>
              <a:gd name="connsiteY1" fmla="*/ 959371 h 1469036"/>
              <a:gd name="connsiteX2" fmla="*/ 3102964 w 3102964"/>
              <a:gd name="connsiteY2" fmla="*/ 1469036 h 146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2964" h="1469036">
                <a:moveTo>
                  <a:pt x="0" y="0"/>
                </a:moveTo>
                <a:cubicBezTo>
                  <a:pt x="251085" y="357266"/>
                  <a:pt x="502170" y="714532"/>
                  <a:pt x="1019331" y="959371"/>
                </a:cubicBezTo>
                <a:cubicBezTo>
                  <a:pt x="1536492" y="1204210"/>
                  <a:pt x="2319728" y="1336623"/>
                  <a:pt x="3102964" y="1469036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828800" y="5562600"/>
            <a:ext cx="560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buildup of intermediates : Steady State Approximation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Dissociative Mechanism</a:t>
            </a:r>
            <a:endParaRPr lang="en-US" sz="3200" dirty="0"/>
          </a:p>
        </p:txBody>
      </p:sp>
      <p:pic>
        <p:nvPicPr>
          <p:cNvPr id="5" name="Picture 4" descr="DissSub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0362" y="2295525"/>
            <a:ext cx="3343275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Measuring the Rates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8074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“inert” complexes have t</a:t>
            </a:r>
            <a:r>
              <a:rPr lang="en-US" baseline="-25000" dirty="0" smtClean="0"/>
              <a:t>1/2</a:t>
            </a:r>
            <a:r>
              <a:rPr lang="en-US" dirty="0" smtClean="0"/>
              <a:t> &gt; 1 min.  Can use class techniques, such as pH, UV-</a:t>
            </a:r>
            <a:r>
              <a:rPr lang="en-US" dirty="0" err="1" smtClean="0"/>
              <a:t>vis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“labile” complexes have t</a:t>
            </a:r>
            <a:r>
              <a:rPr lang="en-US" baseline="-25000" dirty="0" smtClean="0"/>
              <a:t>1/2</a:t>
            </a:r>
            <a:r>
              <a:rPr lang="en-US" dirty="0" smtClean="0"/>
              <a:t> between 1 ms and 1 min.  Need fast spectral techniques </a:t>
            </a:r>
          </a:p>
        </p:txBody>
      </p:sp>
      <p:pic>
        <p:nvPicPr>
          <p:cNvPr id="5" name="Picture 4" descr="nki0304l.png"/>
          <p:cNvPicPr>
            <a:picLocks noChangeAspect="1"/>
          </p:cNvPicPr>
          <p:nvPr/>
        </p:nvPicPr>
        <p:blipFill>
          <a:blip r:embed="rId2" cstate="print"/>
          <a:srcRect l="4984" t="12000" r="5296"/>
          <a:stretch>
            <a:fillRect/>
          </a:stretch>
        </p:blipFill>
        <p:spPr>
          <a:xfrm>
            <a:off x="2895600" y="2514599"/>
            <a:ext cx="3124200" cy="381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1413</Words>
  <Application>Microsoft Office PowerPoint</Application>
  <PresentationFormat>On-screen Show (4:3)</PresentationFormat>
  <Paragraphs>252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Document</vt:lpstr>
      <vt:lpstr>Equation</vt:lpstr>
      <vt:lpstr>Ligand Substitution Reactions</vt:lpstr>
      <vt:lpstr>Water Exchange Reactions</vt:lpstr>
      <vt:lpstr>Metal Complex Stability</vt:lpstr>
      <vt:lpstr>Metal Complex Stability</vt:lpstr>
      <vt:lpstr>Ligand Substitution Reactions</vt:lpstr>
      <vt:lpstr>Dissociative Mechanism</vt:lpstr>
      <vt:lpstr>Dissociative Mechanism</vt:lpstr>
      <vt:lpstr>Dissociative Mechanism</vt:lpstr>
      <vt:lpstr>Measuring the Rates</vt:lpstr>
      <vt:lpstr>Ligand Substitution at D4h Centers</vt:lpstr>
      <vt:lpstr>Mechanism for Square Planar Ligand Substitution</vt:lpstr>
      <vt:lpstr>Mechanism for Square Planar Ligand Substitution</vt:lpstr>
      <vt:lpstr>Associative Mechanism at D4h Centers</vt:lpstr>
      <vt:lpstr>Berry pseudorotation</vt:lpstr>
      <vt:lpstr>Square Planar Substitution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Ligand Substitution Reactions</dc:title>
  <dc:creator>Mike</dc:creator>
  <cp:lastModifiedBy>Michael Prushan</cp:lastModifiedBy>
  <cp:revision>49</cp:revision>
  <dcterms:created xsi:type="dcterms:W3CDTF">2011-11-16T01:14:01Z</dcterms:created>
  <dcterms:modified xsi:type="dcterms:W3CDTF">2012-11-05T16:51:28Z</dcterms:modified>
</cp:coreProperties>
</file>